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92" r:id="rId6"/>
    <p:sldId id="294" r:id="rId7"/>
    <p:sldId id="296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599B2-35DF-4058-B3ED-54F83667FEB0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DE6C-B2F2-40D9-920C-39D8649B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77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328CC-066C-4FA5-AA38-548680910E6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374E-F7FF-4858-B03F-440830962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3FDDD-86DD-4E88-A5C4-85A6BE4E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A02FA-B37D-4554-ABB1-66D670E4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27F53-5BF3-4788-A91D-5487AE3F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7069B-0278-40FB-80C0-21BEE38E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170E-F83E-4A55-B385-7324C83B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2D05A-90C3-41A2-B6CA-EF3B97A6F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2E2DF-E39F-4568-A27D-2263EBB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9630A-56D8-4D3B-8EE6-B67AA920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2528E-4130-4963-B7FD-1A57F86B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898B1-805D-4CFC-9D4E-E89848DB1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267F1-BB33-4B52-B83C-6F23172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59CFF-271C-4320-A63D-66AC1033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0515-17D8-4EFE-8F05-585EAB87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82C8D-60D3-47B9-90BB-302A14EB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8C27-6EF4-47B4-8E5A-95417B96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43FF-A454-4B01-8AA1-9D1B603A4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B3938-5255-4D6A-97AB-F992E47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9E0DC-E481-4A0E-AF94-EB48A1DE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C026E-E559-4FC1-9588-114CFEE5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DED2-5C22-4FBE-9BA2-CB90CD8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04258-B8AE-43D4-B5C1-3A6274B1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1F39E-195B-4737-B354-DAE3EF41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35F0-39BD-4CF0-81FC-F713EA604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81336-48F0-47D0-99D5-E43D089E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9B7B-54C8-4EA7-A7C2-97B677F1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37E-A4E2-4341-A1A5-13BC95350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98A0E-F99C-41FA-8572-29876AAC8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D936-0A2C-4B0F-BE28-0290685C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F35AD-1A01-4270-98D2-25886777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C88B6-7232-48F9-BD5E-30A9C1D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A102-D629-46F8-AD43-A48D5FAB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623F0-ACF6-4D35-B88A-7636FD3F1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B141-5953-4F5B-80DD-F7B5DCF12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578A0-BB39-4847-9BEC-52C5720E0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C69559-FDC3-47E8-9061-3A2EC5878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3CF26-C3F3-4DD7-8065-3987364EE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627BA-B2A8-4112-82AD-4A5D0583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54F1FB-8688-489E-AB00-916ECFD1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CB4F4-E47D-48E6-A9CA-B17F347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C7803-50A4-4DD1-ADA4-31D827A1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DB9BB-2813-44DE-8444-13387154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DF2BA-993A-4424-90D1-894FC4E4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245AF-CBFA-4EBE-9A28-BE1CEA62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72A40B-8017-4551-9549-9288A27B8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7914F-11EC-4C4D-808F-6CBCA811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BCDAD-92D6-4DF8-8ECB-F221E3724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D1D46-985C-45A4-950C-7F68369D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0779-6F5F-4764-A116-DC050D13C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F981-F971-45E6-803E-1DBD5CC10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D4C46-38E7-476D-8D91-478273AE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45054-F563-4C81-B050-728FFA8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0952-2EFB-4B48-9368-C9E450FB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C96CF-3A38-4497-9F06-19B702D48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8A3F5-C175-4DEB-B7B3-EB86B8739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BCD8-99E4-4F1E-B0B5-C9CC6043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518FF-572C-482C-AEC9-D626B886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F7E5B-C8C6-4A2B-90BF-DBDFF07F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FEFB5-BD69-4ADC-A18B-160D3F7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2B675-EB9A-4F24-A78F-BB210EAC1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E94AA-1064-4F63-8ADB-1C33767F1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EA2C1-8B66-46C1-B96B-F51034EB396A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CBD9-5098-42FE-9681-C2C8EF067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F8B1-3979-47FE-8EA7-63B9EE32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B141-BDD0-4FF5-ACC1-527C3931A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82F8EF-8EBA-48B0-869F-7F5D99A4C900}"/>
              </a:ext>
            </a:extLst>
          </p:cNvPr>
          <p:cNvSpPr txBox="1"/>
          <p:nvPr/>
        </p:nvSpPr>
        <p:spPr>
          <a:xfrm>
            <a:off x="850604" y="276447"/>
            <a:ext cx="10696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Latin America</a:t>
            </a:r>
          </a:p>
        </p:txBody>
      </p:sp>
      <p:pic>
        <p:nvPicPr>
          <p:cNvPr id="1026" name="Picture 2" descr="Latin America - Wikipedia">
            <a:extLst>
              <a:ext uri="{FF2B5EF4-FFF2-40B4-BE49-F238E27FC236}">
                <a16:creationId xmlns:a16="http://schemas.microsoft.com/office/drawing/2014/main" id="{283A3298-2BC9-40A4-8E92-43130C3A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26" y="1846107"/>
            <a:ext cx="4550735" cy="45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tin American Countries - WorldAtlas">
            <a:extLst>
              <a:ext uri="{FF2B5EF4-FFF2-40B4-BE49-F238E27FC236}">
                <a16:creationId xmlns:a16="http://schemas.microsoft.com/office/drawing/2014/main" id="{6393019A-0CA1-4A3E-8DF9-82EEB7FC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" y="356673"/>
            <a:ext cx="5826642" cy="5959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Map-Latin America.png - Wikimedia Commons">
            <a:extLst>
              <a:ext uri="{FF2B5EF4-FFF2-40B4-BE49-F238E27FC236}">
                <a16:creationId xmlns:a16="http://schemas.microsoft.com/office/drawing/2014/main" id="{5E268C65-68CB-41D4-862E-93DA8938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0946"/>
            <a:ext cx="60960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86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ing Latin America's Progress">
            <a:extLst>
              <a:ext uri="{FF2B5EF4-FFF2-40B4-BE49-F238E27FC236}">
                <a16:creationId xmlns:a16="http://schemas.microsoft.com/office/drawing/2014/main" id="{6943E57F-76B6-4C6D-A7AA-91AB4934E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31" y="3454146"/>
            <a:ext cx="4066279" cy="27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nivals in Latin America">
            <a:extLst>
              <a:ext uri="{FF2B5EF4-FFF2-40B4-BE49-F238E27FC236}">
                <a16:creationId xmlns:a16="http://schemas.microsoft.com/office/drawing/2014/main" id="{57A91C1A-C534-48DB-AFEF-76808FF9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06" y="3429000"/>
            <a:ext cx="4768563" cy="30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tin America People Stock Photos, Images and Backgrounds for Free Download">
            <a:extLst>
              <a:ext uri="{FF2B5EF4-FFF2-40B4-BE49-F238E27FC236}">
                <a16:creationId xmlns:a16="http://schemas.microsoft.com/office/drawing/2014/main" id="{6B4102A1-0DF9-4BCA-B63C-666BEE677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0" y="203899"/>
            <a:ext cx="4066280" cy="26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digenous people are the most vulnerable to coronavirus in Latin America">
            <a:extLst>
              <a:ext uri="{FF2B5EF4-FFF2-40B4-BE49-F238E27FC236}">
                <a16:creationId xmlns:a16="http://schemas.microsoft.com/office/drawing/2014/main" id="{EBE68705-11DD-43E9-8669-F76E3FF51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60" y="126590"/>
            <a:ext cx="4259654" cy="28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4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E12F02-DA59-44D6-9CB5-6445F4F1E11A}"/>
              </a:ext>
            </a:extLst>
          </p:cNvPr>
          <p:cNvSpPr/>
          <p:nvPr/>
        </p:nvSpPr>
        <p:spPr>
          <a:xfrm>
            <a:off x="184297" y="263352"/>
            <a:ext cx="118234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Geographic Understandings </a:t>
            </a:r>
          </a:p>
          <a:p>
            <a:endParaRPr lang="en-US" sz="2400" dirty="0"/>
          </a:p>
          <a:p>
            <a:r>
              <a:rPr lang="en-US" sz="2400" b="1" dirty="0"/>
              <a:t>SS6G1 Locate selected features of Latin America. </a:t>
            </a:r>
          </a:p>
          <a:p>
            <a:endParaRPr lang="en-US" sz="2400" b="1" dirty="0"/>
          </a:p>
          <a:p>
            <a:pPr marL="342900" indent="-342900">
              <a:buAutoNum type="alphaLcPeriod"/>
            </a:pPr>
            <a:r>
              <a:rPr lang="en-US" sz="2400" dirty="0"/>
              <a:t>Locate on a world and regional political-physical map: Amazon River, Amazon Rainforest, Caribbean Sea, Gulf of Mexico, Atlantic Ocean, Pacific Ocean, Panama Canal, Andes Mountains, Sierra Madre Mountains, and Atacama Desert. 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dirty="0"/>
              <a:t>b. Locate on a world and regional political-physical map the countries of Brazil, Chile, Colombia, Cuba, Mexico, and Panama. 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r>
              <a:rPr lang="en-US" sz="2400" b="1" dirty="0"/>
              <a:t>SS6G2 Explain the impact of environmental issues in Latin America. </a:t>
            </a:r>
          </a:p>
          <a:p>
            <a:endParaRPr lang="en-US" sz="2400" dirty="0"/>
          </a:p>
          <a:p>
            <a:pPr marL="342900" indent="-342900">
              <a:buAutoNum type="alphaLcPeriod"/>
            </a:pPr>
            <a:r>
              <a:rPr lang="en-US" sz="2400" dirty="0"/>
              <a:t>Explain the causes and effects of air pollution in Mexico City, Mexico. </a:t>
            </a:r>
          </a:p>
          <a:p>
            <a:pPr marL="342900" indent="-342900">
              <a:buAutoNum type="alphaLcPeriod"/>
            </a:pPr>
            <a:endParaRPr lang="en-US" sz="2400" dirty="0"/>
          </a:p>
          <a:p>
            <a:pPr marL="342900" indent="-342900">
              <a:buAutoNum type="alphaLcPeriod"/>
            </a:pPr>
            <a:r>
              <a:rPr lang="en-US" sz="2400" dirty="0"/>
              <a:t>b. Explain the environmental issue of destruction of the rain forest in Brazil.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412B92-6502-4E9A-804F-DE35867FD1E7}"/>
              </a:ext>
            </a:extLst>
          </p:cNvPr>
          <p:cNvSpPr txBox="1"/>
          <p:nvPr/>
        </p:nvSpPr>
        <p:spPr>
          <a:xfrm>
            <a:off x="7673163" y="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BATAVIA" pitchFamily="2" charset="2"/>
              </a:rPr>
              <a:t>January 5 -13</a:t>
            </a:r>
          </a:p>
        </p:txBody>
      </p:sp>
    </p:spTree>
    <p:extLst>
      <p:ext uri="{BB962C8B-B14F-4D97-AF65-F5344CB8AC3E}">
        <p14:creationId xmlns:p14="http://schemas.microsoft.com/office/powerpoint/2010/main" val="193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697" y="740159"/>
            <a:ext cx="114867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Standard: Geographic Understanding</a:t>
            </a:r>
            <a:endParaRPr lang="en-US" sz="2400" dirty="0"/>
          </a:p>
          <a:p>
            <a:r>
              <a:rPr lang="en-US" sz="2400" dirty="0"/>
              <a:t>SS6G1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Learning Target: </a:t>
            </a:r>
            <a:r>
              <a:rPr lang="en-US" sz="2400" dirty="0"/>
              <a:t>I can identify political and physical features of Latin America.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Warm-up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Short Video ( Introduce Latin America)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Work Session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Cloze Notes (Brain Wrinkles); Latin America Map; SS WB pages 129-133; Environmental issues of Latin America.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Students will begin working on Social Studies Project (MLK/ Latin American Leaders)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Closing:  </a:t>
            </a:r>
            <a:r>
              <a:rPr lang="en-US" sz="2400" dirty="0"/>
              <a:t>TOD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Reminders: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6698" y="10847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Thursday,  January 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LK Saratoga">
            <a:extLst>
              <a:ext uri="{FF2B5EF4-FFF2-40B4-BE49-F238E27FC236}">
                <a16:creationId xmlns:a16="http://schemas.microsoft.com/office/drawing/2014/main" id="{441B587F-4558-46C9-AF35-1D8AB92C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8" y="395176"/>
            <a:ext cx="7933660" cy="39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D71BF-61BF-433C-AE93-D2F21064B779}"/>
              </a:ext>
            </a:extLst>
          </p:cNvPr>
          <p:cNvSpPr txBox="1"/>
          <p:nvPr/>
        </p:nvSpPr>
        <p:spPr>
          <a:xfrm>
            <a:off x="676939" y="4893164"/>
            <a:ext cx="10356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Students will begin working on their Social Studies Project.</a:t>
            </a:r>
          </a:p>
          <a:p>
            <a:r>
              <a:rPr lang="en-US" sz="3200" dirty="0"/>
              <a:t>This project will have two parts (Martin Luther King and Latin America Leaders). </a:t>
            </a:r>
          </a:p>
        </p:txBody>
      </p:sp>
      <p:pic>
        <p:nvPicPr>
          <p:cNvPr id="4100" name="Picture 4" descr="10 Inspiring Latinas Who've Made History — Google Arts &amp; Culture">
            <a:extLst>
              <a:ext uri="{FF2B5EF4-FFF2-40B4-BE49-F238E27FC236}">
                <a16:creationId xmlns:a16="http://schemas.microsoft.com/office/drawing/2014/main" id="{AE7C988F-38AE-4612-96FB-26B3CA9A6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72" y="1065913"/>
            <a:ext cx="2290479" cy="32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75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6697" y="740159"/>
            <a:ext cx="114867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Standard: Geographic Understanding</a:t>
            </a:r>
            <a:endParaRPr lang="en-US" sz="2400" dirty="0"/>
          </a:p>
          <a:p>
            <a:r>
              <a:rPr lang="en-US" sz="2400" dirty="0"/>
              <a:t>SS6G1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70C0"/>
                </a:solidFill>
              </a:rPr>
              <a:t>Learning Target: </a:t>
            </a:r>
            <a:r>
              <a:rPr lang="en-US" sz="2400" dirty="0"/>
              <a:t>I can identify political and physical features of Latin America.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Warm-up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Short Video ( Introduce Latin America)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Work Session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/>
              <a:t>Cloze Notes (Brain Wrinkles); Latin America Map; SS WB pages 129-133; Environmental Issues in Latin America (air pollution and destruction of rain forest)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ighlight>
                  <a:srgbClr val="FF0000"/>
                </a:highlight>
              </a:rPr>
              <a:t>Students will begin working on Social Studies Project (MLK/ Latin American Leaders)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Closing:  </a:t>
            </a:r>
            <a:r>
              <a:rPr lang="en-US" sz="2400" dirty="0"/>
              <a:t>TOD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Reminders: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6698" y="10847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Friday,  January 6</a:t>
            </a:r>
          </a:p>
        </p:txBody>
      </p:sp>
    </p:spTree>
    <p:extLst>
      <p:ext uri="{BB962C8B-B14F-4D97-AF65-F5344CB8AC3E}">
        <p14:creationId xmlns:p14="http://schemas.microsoft.com/office/powerpoint/2010/main" val="102741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LK Day of Service">
            <a:extLst>
              <a:ext uri="{FF2B5EF4-FFF2-40B4-BE49-F238E27FC236}">
                <a16:creationId xmlns:a16="http://schemas.microsoft.com/office/drawing/2014/main" id="{0EB830A3-88C8-4A73-95F6-AB3560B5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9" y="123825"/>
            <a:ext cx="6486525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ir Pollution and Your Health">
            <a:extLst>
              <a:ext uri="{FF2B5EF4-FFF2-40B4-BE49-F238E27FC236}">
                <a16:creationId xmlns:a16="http://schemas.microsoft.com/office/drawing/2014/main" id="{F2C4452C-1FE5-4FAC-A8B2-5069B433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79" y="209106"/>
            <a:ext cx="4660605" cy="23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ogging, destruction of habitat, tropical rainforest Malaysia Sarawak  Borneo | Nigel Dickinson">
            <a:extLst>
              <a:ext uri="{FF2B5EF4-FFF2-40B4-BE49-F238E27FC236}">
                <a16:creationId xmlns:a16="http://schemas.microsoft.com/office/drawing/2014/main" id="{509103B3-7CC7-4928-B2FA-5E023666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72" y="2955850"/>
            <a:ext cx="2362673" cy="357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22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311</Words>
  <Application>Microsoft Office PowerPoint</Application>
  <PresentationFormat>Widescreen</PresentationFormat>
  <Paragraphs>49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BATAVIA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Richard</dc:creator>
  <cp:lastModifiedBy>Johnson, Richard</cp:lastModifiedBy>
  <cp:revision>5</cp:revision>
  <dcterms:created xsi:type="dcterms:W3CDTF">2023-01-05T13:06:59Z</dcterms:created>
  <dcterms:modified xsi:type="dcterms:W3CDTF">2023-01-05T17:12:59Z</dcterms:modified>
</cp:coreProperties>
</file>